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4"/>
  </p:notesMasterIdLst>
  <p:sldIdLst>
    <p:sldId id="256" r:id="rId2"/>
    <p:sldId id="298" r:id="rId3"/>
    <p:sldId id="312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297" r:id="rId18"/>
    <p:sldId id="296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326" r:id="rId3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 varScale="1">
        <p:scale>
          <a:sx n="64" d="100"/>
          <a:sy n="64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60A39-8B5B-4BED-8A7C-556DA32E88CC}" type="datetimeFigureOut">
              <a:rPr lang="it-IT" smtClean="0"/>
              <a:pPr/>
              <a:t>01/01/2020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8027B-1144-4F49-A7B1-CE90BE3B4F0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1BBB-8DE7-45BF-A541-2112689696B0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4539-9BAA-425B-BBE4-F7AC18D57CA5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D7B15-402A-400C-ACFD-D9F5C17DE9F6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293CB-8EC8-4367-BC81-15127C354BA7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726AE-5B78-4F82-A900-7C9861DB8CC0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B111-05D0-4462-B66F-172840A49AF5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AEE7-C0A3-4D72-9321-C46140576C63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1E2C-31DC-4072-8226-F9DFECFB88C0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B5368-F833-4A66-A70E-DC3644007B8C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817F5-F1EC-41F7-8977-025610345FF4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64B0-94DB-4D3E-9474-33C55F78A3DA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1DAAC-DCAE-45EB-88B7-1F410AEC087D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B746F-5C65-4800-B6B2-3BAE1FA5809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101408" cy="1368152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Non delegare a Internet l’educazione sessuale dei figli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4869160"/>
            <a:ext cx="8352928" cy="120032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 smtClean="0">
                <a:solidFill>
                  <a:srgbClr val="0070C0"/>
                </a:solidFill>
              </a:rPr>
              <a:t>“Educare alla sessualità non significa dare ai bambini e ai ragazzi indicazioni precise, regole o costrizioni, ma vuol dire aiutarli a compiere il loro percorso con positività e naturalezza”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83568" y="616530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Prof. Francesco Cannizzaro – Specialista in Pedagogia, Bioetica e Sessuologia</a:t>
            </a:r>
            <a:endParaRPr lang="it-IT" b="1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186D3-916B-4BFD-9A1F-D7E2990B3059}" type="datetime1">
              <a:rPr lang="it-IT" smtClean="0"/>
              <a:pPr/>
              <a:t>01/01/2020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026" name="Picture 2" descr="C:\Users\Master\Desktop\Ultime foto\s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00808"/>
            <a:ext cx="4438084" cy="30460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Non delegare a internet l’educazione sessuale dei figli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132343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Farlo vergognare </a:t>
            </a:r>
            <a:r>
              <a:rPr lang="it-IT" sz="2000" dirty="0" smtClean="0"/>
              <a:t>per avere chiesto spiegazioni, ridicolizzare il suo corpo e in particolare le parti intime, sottolineare con eccessiva enfasi le trasformazioni del corpo nella pubertà, non rispettare i ritmi di maturazione e di crescita, una eccessiva intimità fisica tra genitori e figli.</a:t>
            </a: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05AD5-BA55-43D3-8875-1DF0E313FB56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98072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7. Quali </a:t>
            </a:r>
            <a:r>
              <a:rPr lang="it-IT" sz="2400" b="1" dirty="0" smtClean="0">
                <a:solidFill>
                  <a:srgbClr val="0070C0"/>
                </a:solidFill>
              </a:rPr>
              <a:t>sono gli errori da evitare?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9218" name="Picture 2" descr="C:\Users\Master\Desktop\Ultime foto\b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140968"/>
            <a:ext cx="7085587" cy="295232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Non delegare a internet l’educazione sessuale dei figli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772816"/>
            <a:ext cx="8352928" cy="193899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Dipende dal genitore e dal contesto</a:t>
            </a:r>
            <a:r>
              <a:rPr lang="it-IT" sz="2000" dirty="0" smtClean="0"/>
              <a:t>. Per esempio, non è facile spiegare a dei bambini perché in strada ci sono delle signore seminude che aspettano i clienti o a che cosa servono i preservativi nelle macchinette fuori dalle farmacie.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Un genitore può sentirsi in imbarazzo </a:t>
            </a:r>
            <a:r>
              <a:rPr lang="it-IT" sz="2000" dirty="0" smtClean="0"/>
              <a:t>quando vede sullo schermo delle scene crude di sesso insieme ai figli ma anche quando scopre che i bambini sono impegnati in giochi sessuali.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52C8-F424-4AAB-A3F2-BB6510F89B19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90872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8. Quali </a:t>
            </a:r>
            <a:r>
              <a:rPr lang="it-IT" sz="2400" b="1" dirty="0" smtClean="0">
                <a:solidFill>
                  <a:srgbClr val="0070C0"/>
                </a:solidFill>
              </a:rPr>
              <a:t>sono gli argomenti che oggi mandano </a:t>
            </a:r>
            <a:endParaRPr lang="it-IT" sz="2400" b="1" dirty="0" smtClean="0">
              <a:solidFill>
                <a:srgbClr val="0070C0"/>
              </a:solidFill>
            </a:endParaRPr>
          </a:p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maggiormente </a:t>
            </a:r>
            <a:r>
              <a:rPr lang="it-IT" sz="2400" b="1" dirty="0" smtClean="0">
                <a:solidFill>
                  <a:srgbClr val="0070C0"/>
                </a:solidFill>
              </a:rPr>
              <a:t>in crisi mamma e papà?</a:t>
            </a:r>
            <a:r>
              <a:rPr lang="it-IT" sz="2400" dirty="0" smtClean="0"/>
              <a:t/>
            </a:r>
            <a:br>
              <a:rPr lang="it-IT" sz="2400" dirty="0" smtClean="0"/>
            </a:b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0242" name="Picture 2" descr="C:\Users\Master\Desktop\Ultime foto\b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861048"/>
            <a:ext cx="6381134" cy="252028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Non delegare a internet l’educazione sessuale dei figli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224676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Alcune sono identiche </a:t>
            </a:r>
            <a:r>
              <a:rPr lang="it-IT" sz="2000" dirty="0" smtClean="0"/>
              <a:t>anche se i messaggi che arrivano possono essere complicati e confondenti.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Per esempio, </a:t>
            </a:r>
            <a:r>
              <a:rPr lang="it-IT" sz="2000" dirty="0" smtClean="0"/>
              <a:t>per quanto riguarda la domanda “come nascono i bambini” gli adulti non rispondono più “sotto il cavolo” o “li porta la cicogna”; alcuni bambini, però, che hanno sentito parlare di fecondazione artificiale in tv, possono pensare che per avere un bambino bisogna fare un’iniezione in farmacia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4E206-8472-4DEB-A476-D9B7F535BDD3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98072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9. Sono </a:t>
            </a:r>
            <a:r>
              <a:rPr lang="it-IT" sz="2400" b="1" dirty="0" smtClean="0">
                <a:solidFill>
                  <a:srgbClr val="0070C0"/>
                </a:solidFill>
              </a:rPr>
              <a:t>cambiate le domande che i bambini pongono sulla sessualità? </a:t>
            </a:r>
            <a:r>
              <a:rPr lang="it-IT" sz="2400" dirty="0" smtClean="0"/>
              <a:t/>
            </a:r>
            <a:br>
              <a:rPr lang="it-IT" sz="2400" dirty="0" smtClean="0"/>
            </a:b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1266" name="Picture 2" descr="C:\Users\Master\Desktop\Ultime foto\b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933056"/>
            <a:ext cx="3677233" cy="27543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Non delegare a internet l’educazione sessuale dei figli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844824"/>
            <a:ext cx="8352928" cy="1015663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È meglio spiegare </a:t>
            </a:r>
            <a:r>
              <a:rPr lang="it-IT" sz="2000" dirty="0" smtClean="0"/>
              <a:t>perché lo si è fatto. L’ideale è però evitare di guardare film non adatti informandosi in anticipo. Nelle programmazioni TV ci sono dei giudizi che esprimono la qualità dei film e il pubblico consigliato per la visione.</a:t>
            </a: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BD9B7-F8EA-4254-93E0-2B883F9BA8A1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98072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10. Quando </a:t>
            </a:r>
            <a:r>
              <a:rPr lang="it-IT" sz="2400" b="1" dirty="0" smtClean="0">
                <a:solidFill>
                  <a:srgbClr val="0070C0"/>
                </a:solidFill>
              </a:rPr>
              <a:t>si guarda un film insieme e c’è una scena </a:t>
            </a:r>
            <a:endParaRPr lang="it-IT" sz="2400" b="1" dirty="0" smtClean="0">
              <a:solidFill>
                <a:srgbClr val="0070C0"/>
              </a:solidFill>
            </a:endParaRPr>
          </a:p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non </a:t>
            </a:r>
            <a:r>
              <a:rPr lang="it-IT" sz="2400" b="1" dirty="0" smtClean="0">
                <a:solidFill>
                  <a:srgbClr val="0070C0"/>
                </a:solidFill>
              </a:rPr>
              <a:t>adatta è giusto cambiare canale?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2290" name="Picture 2" descr="C:\Users\Master\Desktop\Ultime foto\b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068960"/>
            <a:ext cx="4931000" cy="33843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Non delegare a internet l’educazione sessuale dei figli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2204864"/>
            <a:ext cx="8352928" cy="1015663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Qualcosa</a:t>
            </a:r>
            <a:r>
              <a:rPr lang="it-IT" sz="2000" dirty="0" smtClean="0"/>
              <a:t> </a:t>
            </a:r>
            <a:r>
              <a:rPr lang="it-IT" sz="2000" b="1" dirty="0" smtClean="0">
                <a:solidFill>
                  <a:srgbClr val="FF0000"/>
                </a:solidFill>
              </a:rPr>
              <a:t>bisogna sempre dire </a:t>
            </a:r>
            <a:r>
              <a:rPr lang="it-IT" sz="2000" dirty="0" smtClean="0"/>
              <a:t>quando il bambino pone una domanda, per esempio ad un bambino di 7-8 anni si dice che “si, alcuni si innamorano di persone dello stesso sesso”.</a:t>
            </a: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B97E-D9F5-42A4-B336-C1A9B130E9A1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98072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11. Quando </a:t>
            </a:r>
            <a:r>
              <a:rPr lang="it-IT" sz="2400" b="1" dirty="0" smtClean="0">
                <a:solidFill>
                  <a:srgbClr val="0070C0"/>
                </a:solidFill>
              </a:rPr>
              <a:t>un bambino vede due persone dello stesso </a:t>
            </a:r>
            <a:r>
              <a:rPr lang="it-IT" sz="2400" b="1" dirty="0" smtClean="0">
                <a:solidFill>
                  <a:srgbClr val="0070C0"/>
                </a:solidFill>
              </a:rPr>
              <a:t>sesso</a:t>
            </a:r>
          </a:p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 </a:t>
            </a:r>
            <a:r>
              <a:rPr lang="it-IT" sz="2400" b="1" dirty="0" smtClean="0">
                <a:solidFill>
                  <a:srgbClr val="0070C0"/>
                </a:solidFill>
              </a:rPr>
              <a:t>baciarsi e pone delle domande, come bisogna comportarsi? </a:t>
            </a:r>
            <a:endParaRPr lang="it-IT" sz="2400" b="1" dirty="0" smtClean="0">
              <a:solidFill>
                <a:srgbClr val="0070C0"/>
              </a:solidFill>
            </a:endParaRPr>
          </a:p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Meglio </a:t>
            </a:r>
            <a:r>
              <a:rPr lang="it-IT" sz="2400" b="1" dirty="0" smtClean="0">
                <a:solidFill>
                  <a:srgbClr val="0070C0"/>
                </a:solidFill>
              </a:rPr>
              <a:t>soddisfare le loro curiosità oppure rimandare?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3314" name="Picture 2" descr="C:\Users\Master\Desktop\Ultime foto\b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356992"/>
            <a:ext cx="4869394" cy="324036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Non delegare a internet l’educazione sessuale dei figli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2276872"/>
            <a:ext cx="8640960" cy="3477875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In primo luogo tolgono il piacere </a:t>
            </a:r>
            <a:r>
              <a:rPr lang="it-IT" sz="2000" dirty="0" smtClean="0"/>
              <a:t>della scoperta attraverso il proprio corpo e le proprie esperienze: arrivano alla prima esperienza sessuale con la mente affollata di immagini di esperienze e di corpi altrui.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In secondo luogo</a:t>
            </a:r>
            <a:r>
              <a:rPr lang="it-IT" sz="2000" dirty="0" smtClean="0"/>
              <a:t>, se abituati al sesso virtuale, potranno avere in futuro difficoltà ad adattarsi al sesso normale, ad interagire con una persona in carne ed ossa.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Possono anche, abituati alla pornografia online, </a:t>
            </a:r>
            <a:r>
              <a:rPr lang="it-IT" sz="2000" dirty="0" smtClean="0"/>
              <a:t>attendersi prestazioni estreme. Immagini che vanno troppo a di là dell’esperienza di un ragazzino o che associano il sesso alla violenza feriscono la sua sensibilità e gli forniscono una immagine del sesso perversa.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 genitori devono sapere </a:t>
            </a:r>
            <a:r>
              <a:rPr lang="it-IT" sz="2000" dirty="0" smtClean="0"/>
              <a:t>che uso fanno i figli del computer e dello smartphone e insegnare loro come muoversi.</a:t>
            </a: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1F49-3684-409F-BADC-8FEB365A2490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98072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12. Le </a:t>
            </a:r>
            <a:r>
              <a:rPr lang="it-IT" sz="2400" b="1" dirty="0" smtClean="0">
                <a:solidFill>
                  <a:srgbClr val="0070C0"/>
                </a:solidFill>
              </a:rPr>
              <a:t>immagini di sesso che abbondano su internet, </a:t>
            </a:r>
            <a:endParaRPr lang="it-IT" sz="2400" b="1" dirty="0" smtClean="0">
              <a:solidFill>
                <a:srgbClr val="0070C0"/>
              </a:solidFill>
            </a:endParaRPr>
          </a:p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per </a:t>
            </a:r>
            <a:r>
              <a:rPr lang="it-IT" sz="2400" b="1" dirty="0" smtClean="0">
                <a:solidFill>
                  <a:srgbClr val="0070C0"/>
                </a:solidFill>
              </a:rPr>
              <a:t>esempio nei video su </a:t>
            </a:r>
            <a:r>
              <a:rPr lang="it-IT" sz="2400" b="1" dirty="0" err="1" smtClean="0">
                <a:solidFill>
                  <a:srgbClr val="0070C0"/>
                </a:solidFill>
              </a:rPr>
              <a:t>YouTube</a:t>
            </a:r>
            <a:r>
              <a:rPr lang="it-IT" sz="2400" b="1" dirty="0" smtClean="0">
                <a:solidFill>
                  <a:srgbClr val="0070C0"/>
                </a:solidFill>
              </a:rPr>
              <a:t> che spesso i bambini </a:t>
            </a:r>
            <a:r>
              <a:rPr lang="it-IT" sz="2400" b="1" dirty="0" smtClean="0">
                <a:solidFill>
                  <a:srgbClr val="0070C0"/>
                </a:solidFill>
              </a:rPr>
              <a:t>guardano, </a:t>
            </a:r>
          </a:p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cosa </a:t>
            </a:r>
            <a:r>
              <a:rPr lang="it-IT" sz="2400" b="1" dirty="0" smtClean="0">
                <a:solidFill>
                  <a:srgbClr val="0070C0"/>
                </a:solidFill>
              </a:rPr>
              <a:t>possono causare?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Non delegare a internet l’educazione sessuale dei figli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844824"/>
            <a:ext cx="8352928" cy="193899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Crescere troppo in fretta</a:t>
            </a:r>
            <a:r>
              <a:rPr lang="it-IT" sz="2000" dirty="0" smtClean="0"/>
              <a:t>, bruciare le tappe, comporta forme di immaturità che rendono un giovane più vulnerabile e più manipolabile da chi ha maggiore esperienza di lui/lei.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Molti confondono intelligenza con maturità</a:t>
            </a:r>
            <a:r>
              <a:rPr lang="it-IT" sz="2000" dirty="0" smtClean="0"/>
              <a:t>. I bambini sono intelligenti e imparano rapidamente una infinità di cose, la maturità però dipende anche dall’esperienza.</a:t>
            </a: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BB71-C34E-4939-B11E-3A7E0AAF04F8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90872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13. Un </a:t>
            </a:r>
            <a:r>
              <a:rPr lang="it-IT" sz="2400" b="1" dirty="0" smtClean="0">
                <a:solidFill>
                  <a:srgbClr val="0070C0"/>
                </a:solidFill>
              </a:rPr>
              <a:t>accesso precoce al mondo degli adulti </a:t>
            </a:r>
            <a:endParaRPr lang="it-IT" sz="2400" b="1" dirty="0" smtClean="0">
              <a:solidFill>
                <a:srgbClr val="0070C0"/>
              </a:solidFill>
            </a:endParaRPr>
          </a:p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quali </a:t>
            </a:r>
            <a:r>
              <a:rPr lang="it-IT" sz="2400" b="1" dirty="0" smtClean="0">
                <a:solidFill>
                  <a:srgbClr val="0070C0"/>
                </a:solidFill>
              </a:rPr>
              <a:t>conseguenze </a:t>
            </a:r>
            <a:r>
              <a:rPr lang="it-IT" sz="2400" b="1" dirty="0" smtClean="0">
                <a:solidFill>
                  <a:srgbClr val="0070C0"/>
                </a:solidFill>
              </a:rPr>
              <a:t>può </a:t>
            </a:r>
            <a:r>
              <a:rPr lang="it-IT" sz="2400" b="1" dirty="0" smtClean="0">
                <a:solidFill>
                  <a:srgbClr val="0070C0"/>
                </a:solidFill>
              </a:rPr>
              <a:t>avere?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4338" name="Picture 2" descr="C:\Users\Master\Desktop\Ultime foto\a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933056"/>
            <a:ext cx="4752528" cy="266141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101408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Non delegare a internet l’educazione sessuale dei figli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0" y="602128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Bibliografia, Anna </a:t>
            </a:r>
            <a:r>
              <a:rPr lang="it-IT" b="1" dirty="0" err="1" smtClean="0"/>
              <a:t>Oliverio</a:t>
            </a:r>
            <a:r>
              <a:rPr lang="it-IT" b="1" dirty="0" smtClean="0"/>
              <a:t> </a:t>
            </a:r>
            <a:r>
              <a:rPr lang="it-IT" b="1" dirty="0" err="1" smtClean="0"/>
              <a:t>Ferraris</a:t>
            </a:r>
            <a:r>
              <a:rPr lang="it-IT" b="1" dirty="0" smtClean="0"/>
              <a:t>, </a:t>
            </a:r>
            <a:r>
              <a:rPr lang="it-IT" b="1" i="1" dirty="0" smtClean="0"/>
              <a:t>Tuo figlio e il sesso. Crescere figli equilibrati</a:t>
            </a:r>
          </a:p>
          <a:p>
            <a:pPr algn="ctr"/>
            <a:r>
              <a:rPr lang="it-IT" b="1" i="1" dirty="0" smtClean="0"/>
              <a:t> in un mondo con troppi stimoli </a:t>
            </a:r>
            <a:r>
              <a:rPr lang="it-IT" b="1" dirty="0" smtClean="0"/>
              <a:t>(BUR).</a:t>
            </a:r>
            <a:endParaRPr lang="it-IT" b="1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7C6C-25E5-412E-A0D0-B1C650123290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17</a:t>
            </a:fld>
            <a:endParaRPr lang="it-IT"/>
          </a:p>
        </p:txBody>
      </p:sp>
      <p:pic>
        <p:nvPicPr>
          <p:cNvPr id="2050" name="Picture 2" descr="C:\Users\Master\Desktop\Ultime foto\b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196752"/>
            <a:ext cx="4608512" cy="460851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910696" cy="648072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FF0000"/>
                </a:solidFill>
              </a:rPr>
              <a:t>Confrontiamoci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AEB32-C155-4823-99DB-3195B54410F1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827584" y="980728"/>
            <a:ext cx="8064896" cy="5472608"/>
          </a:xfrm>
        </p:spPr>
        <p:txBody>
          <a:bodyPr>
            <a:noAutofit/>
          </a:bodyPr>
          <a:lstStyle/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I genitori sono spesso riluttanti a lasciare ad altri (compresa la scuola) il compito di educare alla sessualità i propri figli. Ma se i genitori (come spesso dicono) non si sentono adeguati al compito, chi dovrà educare i ragazzi?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I mezzi di comunicazione (PC, smartphone, </a:t>
            </a:r>
            <a:r>
              <a:rPr lang="it-IT" sz="2000" dirty="0" err="1" smtClean="0">
                <a:solidFill>
                  <a:schemeClr val="tx1"/>
                </a:solidFill>
              </a:rPr>
              <a:t>tablet</a:t>
            </a:r>
            <a:r>
              <a:rPr lang="it-IT" sz="2000" dirty="0" smtClean="0">
                <a:solidFill>
                  <a:schemeClr val="tx1"/>
                </a:solidFill>
              </a:rPr>
              <a:t>) di cui  dispongono i ragazzi fin dalla più tenera età, possono essere devastanti per la loro crescita serena ed equilibrata se non sono usati correttamente. Siamo sicuri che queste “Ferrari” in mano a ragazzi troppo giovani non possono causare seri danni per l’oggi e per il futuro?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Per parlare di questi temi con i ragazzi è più agevole se fin dalla tenera età, si è instaurato un buon dialogo genitori-figli. Ma se un ragazzo non ha fatto esperienza diretta della presenza, dell’ascolto, dei gesti, della parola dei genitori, perché dovrebbe ascoltarli proprio ora e su argomenti un po’ “spinosi”?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Come spiegare gli effetti negativi della pornografia nell’età evolutiva?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Basta essere bambini intelligenti per sapersela cavare da soli su comportamenti relativi alla vita sessuale?</a:t>
            </a:r>
            <a:endParaRPr lang="it-IT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101408" cy="720080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C</a:t>
            </a:r>
            <a:r>
              <a:rPr lang="it-IT" sz="3600" b="1" dirty="0" smtClean="0">
                <a:solidFill>
                  <a:srgbClr val="FF0000"/>
                </a:solidFill>
              </a:rPr>
              <a:t>ome proteggere </a:t>
            </a:r>
            <a:r>
              <a:rPr lang="it-IT" sz="3600" b="1" dirty="0" smtClean="0">
                <a:solidFill>
                  <a:srgbClr val="FF0000"/>
                </a:solidFill>
              </a:rPr>
              <a:t>tuo </a:t>
            </a:r>
            <a:r>
              <a:rPr lang="it-IT" sz="3600" b="1" dirty="0" smtClean="0">
                <a:solidFill>
                  <a:srgbClr val="FF0000"/>
                </a:solidFill>
              </a:rPr>
              <a:t>figlio </a:t>
            </a:r>
            <a:br>
              <a:rPr lang="it-IT" sz="3600" b="1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dalle insidie della rete? </a:t>
            </a: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5301208"/>
            <a:ext cx="8640960" cy="830997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 smtClean="0">
                <a:solidFill>
                  <a:srgbClr val="0070C0"/>
                </a:solidFill>
              </a:rPr>
              <a:t>L'educazione sessuale ai tempi di internet non è più quella di una volta. Ma resta indispensabile, anzi, forse lo è di più.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65C24-2C2B-47AB-8E8F-066FF213083E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19</a:t>
            </a:fld>
            <a:endParaRPr lang="it-IT"/>
          </a:p>
        </p:txBody>
      </p:sp>
      <p:pic>
        <p:nvPicPr>
          <p:cNvPr id="1026" name="Picture 2" descr="C:\Users\Master\Desktop\Ultime foto\s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268760"/>
            <a:ext cx="6706970" cy="381642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101408" cy="432048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Non delegare a internet l’educazione sessuale dei figli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268760"/>
            <a:ext cx="8352928" cy="5078313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b="1" dirty="0" smtClean="0">
                <a:solidFill>
                  <a:srgbClr val="FF0000"/>
                </a:solidFill>
              </a:rPr>
              <a:t>Se tra i due e i sei anni </a:t>
            </a:r>
            <a:r>
              <a:rPr lang="it-IT" dirty="0" smtClean="0"/>
              <a:t>i bambini vogliono conoscere e comprendere e dai sei anni in su hanno bisogno di </a:t>
            </a:r>
            <a:r>
              <a:rPr lang="it-IT" b="1" dirty="0" smtClean="0"/>
              <a:t>capire e di essere rassicurati</a:t>
            </a:r>
            <a:r>
              <a:rPr lang="it-IT" dirty="0" smtClean="0"/>
              <a:t>, man mano che crescono vogliono soddisfare sempre maggiori curiosità su ciò che accade al proprio corpo e a quello degli altri. </a:t>
            </a:r>
          </a:p>
          <a:p>
            <a:pPr algn="just" fontAlgn="base"/>
            <a:endParaRPr lang="it-IT" b="1" dirty="0" smtClean="0">
              <a:solidFill>
                <a:srgbClr val="FF0000"/>
              </a:solidFill>
            </a:endParaRP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</a:rPr>
              <a:t>Di conseguenza </a:t>
            </a:r>
            <a:r>
              <a:rPr lang="it-IT" dirty="0" smtClean="0"/>
              <a:t>è necessario saper dare risposte e utilizzare linguaggi diversi.</a:t>
            </a:r>
            <a:br>
              <a:rPr lang="it-IT" dirty="0" smtClean="0"/>
            </a:br>
            <a:r>
              <a:rPr lang="it-IT" dirty="0" smtClean="0"/>
              <a:t>Fondamentale però “è mostrare la propria disponibilità nei confronti delle loro curiosità e l’apertura al dialogo”. </a:t>
            </a:r>
          </a:p>
          <a:p>
            <a:pPr algn="just" fontAlgn="base"/>
            <a:endParaRPr lang="it-IT" b="1" dirty="0" smtClean="0">
              <a:solidFill>
                <a:srgbClr val="FF0000"/>
              </a:solidFill>
            </a:endParaRP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</a:rPr>
              <a:t>Ma non è sempre facile</a:t>
            </a:r>
            <a:r>
              <a:rPr lang="it-IT" dirty="0" smtClean="0"/>
              <a:t>. Colpa oggi anche dell’</a:t>
            </a:r>
            <a:r>
              <a:rPr lang="it-IT" b="1" dirty="0" smtClean="0"/>
              <a:t>eccesso di stimoli sessuali</a:t>
            </a:r>
            <a:r>
              <a:rPr lang="it-IT" dirty="0" smtClean="0"/>
              <a:t>. Immagini esplicite e modelli che arrivano dalla pubblicità, da internet, dalla televisione suscitano maggiori e nuovi interrogativi nei più piccoli e disorientamento negli adulti, che dinnanzi a domande come “Perché maschi e femmine sono diversi”, “Perché io ho il pisellino e lei no”, “Che cos’è il sesso”, appaiono ancora oggi </a:t>
            </a:r>
            <a:r>
              <a:rPr lang="it-IT" b="1" dirty="0" smtClean="0"/>
              <a:t>spaventati e imbarazzati</a:t>
            </a:r>
            <a:r>
              <a:rPr lang="it-IT" dirty="0" smtClean="0"/>
              <a:t>.</a:t>
            </a:r>
          </a:p>
          <a:p>
            <a:pPr algn="just" fontAlgn="base"/>
            <a:endParaRPr lang="it-IT" b="1" dirty="0" smtClean="0">
              <a:solidFill>
                <a:srgbClr val="FF0000"/>
              </a:solidFill>
            </a:endParaRPr>
          </a:p>
          <a:p>
            <a:pPr algn="just" fontAlgn="base"/>
            <a:r>
              <a:rPr lang="it-IT" b="1" dirty="0" smtClean="0">
                <a:solidFill>
                  <a:srgbClr val="FF0000"/>
                </a:solidFill>
              </a:rPr>
              <a:t>Molti genitori </a:t>
            </a:r>
            <a:r>
              <a:rPr lang="it-IT" dirty="0" smtClean="0"/>
              <a:t>non sanno come parlare di questi temi ai figli, sia perché i loro genitori non lo hanno fatto con loro, sia perché si tratta di temi che li coinvolgono emotivamente, sia perché non hanno idee chiare in proposito.</a:t>
            </a:r>
            <a:endParaRPr lang="it-IT" sz="2400" b="1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B891-E9CD-4174-B921-C56360006523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836712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la curiosità sessuale cambia in base all’età</a:t>
            </a:r>
            <a:endParaRPr lang="it-IT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389440" cy="576064"/>
          </a:xfrm>
        </p:spPr>
        <p:txBody>
          <a:bodyPr>
            <a:noAutofit/>
          </a:bodyPr>
          <a:lstStyle/>
          <a:p>
            <a:pPr fontAlgn="base"/>
            <a:r>
              <a:rPr lang="it-IT" sz="3200" b="1" dirty="0" smtClean="0">
                <a:solidFill>
                  <a:srgbClr val="FF0000"/>
                </a:solidFill>
              </a:rPr>
              <a:t>10 regole dell'educazione sessuale 2.0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BC14-F1D9-4986-ADB8-2606B7BE2E85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539552" y="1124744"/>
            <a:ext cx="8208912" cy="5078313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La tecnologia </a:t>
            </a:r>
            <a:r>
              <a:rPr lang="it-IT" dirty="0" smtClean="0"/>
              <a:t>rende accessibili in un attimo esperienze e contenuti che i giovanissimi fanno fatica a capire e a gestire.</a:t>
            </a:r>
            <a:r>
              <a:rPr lang="it-IT" b="1" dirty="0" smtClean="0"/>
              <a:t> </a:t>
            </a:r>
            <a:r>
              <a:rPr lang="it-IT" dirty="0" smtClean="0"/>
              <a:t>Fornisce un'idea della sessualità sbagliata, monodimensionale.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La </a:t>
            </a:r>
            <a:r>
              <a:rPr lang="it-IT" b="1" dirty="0" smtClean="0">
                <a:solidFill>
                  <a:srgbClr val="FF0000"/>
                </a:solidFill>
              </a:rPr>
              <a:t>realtà </a:t>
            </a:r>
            <a:r>
              <a:rPr lang="it-IT" dirty="0" smtClean="0"/>
              <a:t>è molto più sfaccettata. Le conseguenze di questi comportamenti sono gravi, in una fase di costruzione della personalità come l'adolescenza. Ci può essere un crollo dell'autostima, la difficoltà a costruire relazioni affettive.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Senza </a:t>
            </a:r>
            <a:r>
              <a:rPr lang="it-IT" b="1" dirty="0" smtClean="0">
                <a:solidFill>
                  <a:srgbClr val="FF0000"/>
                </a:solidFill>
              </a:rPr>
              <a:t>contare che</a:t>
            </a:r>
            <a:r>
              <a:rPr lang="it-IT" dirty="0" smtClean="0"/>
              <a:t> postare un'immagine incauta è un errore che si può scontare negli anni. Basta un esempio: una ragazzina manda una foto osé al fidanzatino. Quando poi lo lascia, lui si vendica mettendo la foto in rete, alla portata di tutti.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I </a:t>
            </a:r>
            <a:r>
              <a:rPr lang="it-IT" b="1" dirty="0" smtClean="0">
                <a:solidFill>
                  <a:srgbClr val="FF0000"/>
                </a:solidFill>
              </a:rPr>
              <a:t>rischi principali di oggi sono 4: </a:t>
            </a:r>
            <a:endParaRPr lang="it-IT" b="1" dirty="0" smtClean="0">
              <a:solidFill>
                <a:srgbClr val="FF0000"/>
              </a:solidFill>
            </a:endParaRPr>
          </a:p>
          <a:p>
            <a:pPr algn="just">
              <a:buFontTx/>
              <a:buChar char="-"/>
            </a:pPr>
            <a:r>
              <a:rPr lang="it-IT" dirty="0" smtClean="0"/>
              <a:t> </a:t>
            </a:r>
            <a:r>
              <a:rPr lang="it-IT" b="1" dirty="0" smtClean="0"/>
              <a:t>La </a:t>
            </a:r>
            <a:r>
              <a:rPr lang="it-IT" b="1" dirty="0" smtClean="0"/>
              <a:t>sessualizzazione precoce delle </a:t>
            </a:r>
            <a:r>
              <a:rPr lang="it-IT" b="1" dirty="0" smtClean="0"/>
              <a:t>ragazze</a:t>
            </a:r>
            <a:r>
              <a:rPr lang="it-IT" b="1" dirty="0" smtClean="0"/>
              <a:t>;</a:t>
            </a:r>
            <a:endParaRPr lang="it-IT" b="1" dirty="0" smtClean="0"/>
          </a:p>
          <a:p>
            <a:pPr marL="90488" indent="-90488" algn="just">
              <a:buFontTx/>
              <a:buChar char="-"/>
            </a:pPr>
            <a:r>
              <a:rPr lang="it-IT" b="1" dirty="0" smtClean="0"/>
              <a:t>la </a:t>
            </a:r>
            <a:r>
              <a:rPr lang="it-IT" b="1" dirty="0" smtClean="0"/>
              <a:t>pornografia online</a:t>
            </a:r>
            <a:r>
              <a:rPr lang="it-IT" dirty="0" smtClean="0"/>
              <a:t>, più accessibile e violenta di quella proposta dai giornalini di una </a:t>
            </a:r>
            <a:r>
              <a:rPr lang="it-IT" dirty="0" smtClean="0"/>
              <a:t>volta; </a:t>
            </a:r>
          </a:p>
          <a:p>
            <a:pPr algn="just">
              <a:buFontTx/>
              <a:buChar char="-"/>
            </a:pPr>
            <a:r>
              <a:rPr lang="it-IT" b="1" dirty="0" smtClean="0"/>
              <a:t> il sexting; </a:t>
            </a:r>
          </a:p>
          <a:p>
            <a:pPr algn="just">
              <a:buFontTx/>
              <a:buChar char="-"/>
            </a:pPr>
            <a:r>
              <a:rPr lang="it-IT" b="1" dirty="0" smtClean="0"/>
              <a:t> l'adescamento</a:t>
            </a:r>
            <a:r>
              <a:rPr lang="it-IT" dirty="0" smtClean="0"/>
              <a:t>, pericolosissimo anche perché  nascosto.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La </a:t>
            </a:r>
            <a:r>
              <a:rPr lang="it-IT" b="1" dirty="0" smtClean="0">
                <a:solidFill>
                  <a:srgbClr val="FF0000"/>
                </a:solidFill>
              </a:rPr>
              <a:t>fascia più a rischio </a:t>
            </a:r>
            <a:r>
              <a:rPr lang="it-IT" dirty="0" smtClean="0"/>
              <a:t>è quella tra gli 11 e i 14 anni, quando si fanno le prime prove di autonomia </a:t>
            </a:r>
          </a:p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Ecco, in 10 punti, come intervenire per un'educazione sessuale 2.0. 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555776" y="692696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Premessa: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533456" cy="864096"/>
          </a:xfrm>
        </p:spPr>
        <p:txBody>
          <a:bodyPr>
            <a:noAutofit/>
          </a:bodyPr>
          <a:lstStyle/>
          <a:p>
            <a:pPr fontAlgn="base"/>
            <a:r>
              <a:rPr lang="it-IT" sz="3200" b="1" dirty="0" smtClean="0">
                <a:solidFill>
                  <a:srgbClr val="FF0000"/>
                </a:solidFill>
              </a:rPr>
              <a:t>10 regole dell'educazione sessuale 2.0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9448-5E60-448D-B7CA-6D362842BB98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21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467544" y="1628800"/>
            <a:ext cx="8208912" cy="1015663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Questa è la prima generazione di genitori </a:t>
            </a:r>
            <a:r>
              <a:rPr lang="it-IT" sz="2000" dirty="0" smtClean="0"/>
              <a:t>che non può permettersi di non parlare di sesso. I nostri padri e madri non l'hanno fatto con noi e siamo sopravvissuti lo stesso? Oggi non è possibile.</a:t>
            </a:r>
            <a:endParaRPr lang="it-IT" sz="2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907704" y="1052736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1. Non tirarsi indietro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aster\Desktop\Ultime foto\z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852936"/>
            <a:ext cx="6172114" cy="345638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533456" cy="864096"/>
          </a:xfrm>
        </p:spPr>
        <p:txBody>
          <a:bodyPr>
            <a:noAutofit/>
          </a:bodyPr>
          <a:lstStyle/>
          <a:p>
            <a:pPr fontAlgn="base"/>
            <a:r>
              <a:rPr lang="it-IT" sz="3200" b="1" dirty="0" smtClean="0">
                <a:solidFill>
                  <a:srgbClr val="FF0000"/>
                </a:solidFill>
              </a:rPr>
              <a:t>10 regole dell'educazione sessuale 2.0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0B8F-0D27-4BAD-ADDD-C9A903B30578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467544" y="1628800"/>
            <a:ext cx="8208912" cy="163121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Il web non ha confini </a:t>
            </a:r>
            <a:r>
              <a:rPr lang="it-IT" sz="2000" dirty="0" smtClean="0"/>
              <a:t>e proprio per questo un genitore deve aiutare un figlio a esplorare per gradi.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 preadolescenti </a:t>
            </a:r>
            <a:r>
              <a:rPr lang="it-IT" sz="2000" dirty="0" smtClean="0"/>
              <a:t>sono in balia del cervello emotivo, hanno voglia di divertimento e non controllano le conseguenze. Spetta all'adulto, che ha maggiore competenza cognitiva, essere presente.</a:t>
            </a:r>
            <a:endParaRPr lang="it-IT" sz="2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907704" y="1052736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2. Monitorare internet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Master\Desktop\Ultime foto\z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429000"/>
            <a:ext cx="6741634" cy="288032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533456" cy="864096"/>
          </a:xfrm>
        </p:spPr>
        <p:txBody>
          <a:bodyPr>
            <a:noAutofit/>
          </a:bodyPr>
          <a:lstStyle/>
          <a:p>
            <a:pPr fontAlgn="base"/>
            <a:r>
              <a:rPr lang="it-IT" sz="3200" b="1" dirty="0" smtClean="0">
                <a:solidFill>
                  <a:srgbClr val="FF0000"/>
                </a:solidFill>
              </a:rPr>
              <a:t>10 regole dell'educazione sessuale 2.0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B7BDA-AE2C-483D-B7B9-A3E4FEE7B5A2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23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467544" y="1628800"/>
            <a:ext cx="8208912" cy="163121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Parlare dell'adescamento</a:t>
            </a:r>
            <a:r>
              <a:rPr lang="it-IT" sz="2000" dirty="0" smtClean="0"/>
              <a:t>, anche partendo da casi di cronaca. Discutere: cosa avresti fatto se fosse successo a un tuo amico?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Internet dà la falsa percezione </a:t>
            </a:r>
            <a:r>
              <a:rPr lang="it-IT" sz="2000" dirty="0" smtClean="0"/>
              <a:t>di costruire un'intimità solidissima con gli interlocutori, e qui sta il pericolo. Molti genitori non credono che i figli chattino con gli adulti, dovrebbero controllare.</a:t>
            </a:r>
            <a:endParaRPr lang="it-IT" sz="2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971600" y="1052736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3. Chiarire i rischi dei contatti online con gli sconosciuti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Ultime foto\z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356992"/>
            <a:ext cx="4822163" cy="316835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533456" cy="864096"/>
          </a:xfrm>
        </p:spPr>
        <p:txBody>
          <a:bodyPr>
            <a:noAutofit/>
          </a:bodyPr>
          <a:lstStyle/>
          <a:p>
            <a:pPr fontAlgn="base"/>
            <a:r>
              <a:rPr lang="it-IT" sz="3200" b="1" dirty="0" smtClean="0">
                <a:solidFill>
                  <a:srgbClr val="FF0000"/>
                </a:solidFill>
              </a:rPr>
              <a:t>10 regole dell'educazione sessuale 2.0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3C9D-E371-413F-81ED-14C2FA1D04A9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467544" y="1628800"/>
            <a:ext cx="8208912" cy="163121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 figli non devono avere paura </a:t>
            </a:r>
            <a:r>
              <a:rPr lang="it-IT" sz="2000" dirty="0" smtClean="0"/>
              <a:t>di confidarsi, di deludere mamma e papà per un errore fatto. Si può partire anche da un film per confrontarsi.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Un esempio: </a:t>
            </a:r>
            <a:r>
              <a:rPr lang="it-IT" sz="2000" dirty="0" smtClean="0"/>
              <a:t>una ragazzina ipersessualizzata, pensa che per aver successo nella vita bisogna seguire quel modello lì. Ma la realtà - per fortuna - non è così limitata. Il corpo non è tutto.</a:t>
            </a:r>
            <a:endParaRPr lang="it-IT" sz="2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619672" y="1052736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4. Essere sempre disponibili a parlare di tutto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Ultime foto\s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356992"/>
            <a:ext cx="4210824" cy="324036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533456" cy="864096"/>
          </a:xfrm>
        </p:spPr>
        <p:txBody>
          <a:bodyPr>
            <a:noAutofit/>
          </a:bodyPr>
          <a:lstStyle/>
          <a:p>
            <a:pPr fontAlgn="base"/>
            <a:r>
              <a:rPr lang="it-IT" sz="3200" b="1" dirty="0" smtClean="0">
                <a:solidFill>
                  <a:srgbClr val="FF0000"/>
                </a:solidFill>
              </a:rPr>
              <a:t>10 regole dell'educazione sessuale 2.0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934E-52B0-4021-A58A-9119FE1D0C44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467544" y="1628800"/>
            <a:ext cx="8208912" cy="224676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Nel momento in cui si regala uno smartphone </a:t>
            </a:r>
            <a:r>
              <a:rPr lang="it-IT" sz="2000" dirty="0" smtClean="0"/>
              <a:t>a un ragazzino, certi genitori si preoccupano solo del piano tariffario.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Invece,</a:t>
            </a:r>
            <a:r>
              <a:rPr lang="it-IT" sz="2000" dirty="0" smtClean="0"/>
              <a:t> si devono dare regole sull'uso: cosa mi aspetto da questo strumento, quando lo voglio vedere acceso e spento.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E soprattutto: </a:t>
            </a:r>
            <a:r>
              <a:rPr lang="it-IT" sz="2000" dirty="0" smtClean="0"/>
              <a:t>una volta a settimana mi metto seduto accanto a te, guardo il tuo profilo, cosa fai online tu e soprattutto cosa fanno i tuoi amici. Non si dà una Ferrari a un neo patentato.</a:t>
            </a:r>
            <a:endParaRPr lang="it-IT" sz="2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619672" y="1052736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5. Proporre un contratto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Ultime foto\z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005064"/>
            <a:ext cx="3672408" cy="252054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533456" cy="864096"/>
          </a:xfrm>
        </p:spPr>
        <p:txBody>
          <a:bodyPr>
            <a:noAutofit/>
          </a:bodyPr>
          <a:lstStyle/>
          <a:p>
            <a:pPr fontAlgn="base"/>
            <a:r>
              <a:rPr lang="it-IT" sz="3200" b="1" dirty="0" smtClean="0">
                <a:solidFill>
                  <a:srgbClr val="FF0000"/>
                </a:solidFill>
              </a:rPr>
              <a:t>10 regole dell'educazione sessuale 2.0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776-F05A-4D69-BB99-15732EA45037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467544" y="1628800"/>
            <a:ext cx="8208912" cy="163121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Troppe ore chiuso in cameretta? </a:t>
            </a:r>
            <a:r>
              <a:rPr lang="it-IT" sz="2000" dirty="0" smtClean="0"/>
              <a:t>Un improvviso calo del rendimento scolastico? La pornografia online può traumatizzare un ragazzino per l'eccesso di immagini forti e violente.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 papà spesso </a:t>
            </a:r>
            <a:r>
              <a:rPr lang="it-IT" sz="2000" dirty="0" smtClean="0"/>
              <a:t>sono indulgenti "ai miei tempi c'erano i giornalini" e sbagliano. Bisogna far capire che la sessualità è altro.</a:t>
            </a:r>
            <a:endParaRPr lang="it-IT" sz="2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619672" y="1052736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6. Al primo dubbio, approfondire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7170" name="Picture 2" descr="C:\Users\Master\Desktop\Ultime foto\z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356992"/>
            <a:ext cx="5704780" cy="309634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533456" cy="864096"/>
          </a:xfrm>
        </p:spPr>
        <p:txBody>
          <a:bodyPr>
            <a:noAutofit/>
          </a:bodyPr>
          <a:lstStyle/>
          <a:p>
            <a:pPr fontAlgn="base"/>
            <a:r>
              <a:rPr lang="it-IT" sz="3200" b="1" dirty="0" smtClean="0">
                <a:solidFill>
                  <a:srgbClr val="FF0000"/>
                </a:solidFill>
              </a:rPr>
              <a:t>10 regole dell'educazione sessuale 2.0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FA7AE-133E-46F7-99C2-4FFCB35E6CD6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27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467544" y="1628800"/>
            <a:ext cx="8208912" cy="132343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Molti genitori pensano</a:t>
            </a:r>
            <a:r>
              <a:rPr lang="it-IT" sz="2000" dirty="0" smtClean="0"/>
              <a:t>: se gli chiedo di vedere la sua pagina </a:t>
            </a:r>
            <a:r>
              <a:rPr lang="it-IT" sz="2000" dirty="0" err="1" smtClean="0"/>
              <a:t>Facebook</a:t>
            </a:r>
            <a:r>
              <a:rPr lang="it-IT" sz="2000" dirty="0" smtClean="0"/>
              <a:t>, mio figlio dirà che non ho fiducia in lui.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Non si tratta </a:t>
            </a:r>
            <a:r>
              <a:rPr lang="it-IT" sz="2000" dirty="0" smtClean="0"/>
              <a:t>di dover censurare ma di svolgere pienamente il ruolo genitoriale e non lasciare soli i ragazzi su un terreno difficile e pericoloso.</a:t>
            </a:r>
            <a:endParaRPr lang="it-IT" sz="2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619672" y="1052736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7. Non avere paura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Master\Desktop\Ultime foto\z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068960"/>
            <a:ext cx="5085811" cy="338437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533456" cy="864096"/>
          </a:xfrm>
        </p:spPr>
        <p:txBody>
          <a:bodyPr>
            <a:noAutofit/>
          </a:bodyPr>
          <a:lstStyle/>
          <a:p>
            <a:pPr fontAlgn="base"/>
            <a:r>
              <a:rPr lang="it-IT" sz="3200" b="1" dirty="0" smtClean="0">
                <a:solidFill>
                  <a:srgbClr val="FF0000"/>
                </a:solidFill>
              </a:rPr>
              <a:t>10 regole dell'educazione sessuale 2.0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7392-2ADE-4E6D-B1B3-462603C5C662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28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467544" y="1628800"/>
            <a:ext cx="8208912" cy="132343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 ragazzi più a rischio </a:t>
            </a:r>
            <a:r>
              <a:rPr lang="it-IT" sz="2000" dirty="0" smtClean="0"/>
              <a:t>sono quelli che non hanno ricevuto conoscenze adeguate, e per averle si rivolgono al web.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Invece, </a:t>
            </a:r>
            <a:r>
              <a:rPr lang="it-IT" sz="2000" dirty="0" smtClean="0"/>
              <a:t>parlare prima significa fare prevenzione, raccontare cosa può succedere, metterli in guardia dalle esperienze che non vogliamo facciano.</a:t>
            </a:r>
            <a:endParaRPr lang="it-IT" sz="2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971600" y="105273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8. Fate educazione sessuale e affettiva fin da piccoli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9218" name="Picture 2" descr="C:\Users\Master\Desktop\Ultime foto\z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068960"/>
            <a:ext cx="2304256" cy="343133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533456" cy="864096"/>
          </a:xfrm>
        </p:spPr>
        <p:txBody>
          <a:bodyPr>
            <a:noAutofit/>
          </a:bodyPr>
          <a:lstStyle/>
          <a:p>
            <a:pPr fontAlgn="base"/>
            <a:r>
              <a:rPr lang="it-IT" sz="3200" b="1" dirty="0" smtClean="0">
                <a:solidFill>
                  <a:srgbClr val="FF0000"/>
                </a:solidFill>
              </a:rPr>
              <a:t>10 regole dell'educazione sessuale 2.0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0F81D-CB2E-4F32-9E30-130869C9243E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29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467544" y="1628800"/>
            <a:ext cx="8208912" cy="1015663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Una sperimentazione </a:t>
            </a:r>
            <a:r>
              <a:rPr lang="it-IT" sz="2000" dirty="0" smtClean="0"/>
              <a:t>inconsapevole e superficiale, priva di responsabilità, rischia di trasformarsi in un boomerang. Il consumo è facile, rapido. Ma può fare molto male.</a:t>
            </a:r>
            <a:endParaRPr lang="it-IT" sz="2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971600" y="105273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9. La sessualità non è una corsa sulle montagne russe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10242" name="Picture 2" descr="C:\Users\Master\Desktop\Ultime foto\z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803971"/>
            <a:ext cx="6192688" cy="346790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101408" cy="432048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Non delegare a internet l’educazione sessuale dei figli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196752"/>
            <a:ext cx="8352928" cy="535531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>
              <a:buFont typeface="Arial" pitchFamily="34" charset="0"/>
              <a:buChar char="•"/>
            </a:pPr>
            <a:r>
              <a:rPr lang="it-IT" dirty="0" smtClean="0"/>
              <a:t>  </a:t>
            </a:r>
            <a:r>
              <a:rPr lang="it-IT" b="1" dirty="0" smtClean="0"/>
              <a:t>È possibile evitare di affrontare l’argomento sesso in famiglia?</a:t>
            </a:r>
          </a:p>
          <a:p>
            <a:pPr marL="179388" indent="-179388" algn="just" fontAlgn="base">
              <a:buFont typeface="Arial" pitchFamily="34" charset="0"/>
              <a:buChar char="•"/>
            </a:pPr>
            <a:r>
              <a:rPr lang="it-IT" b="1" dirty="0" smtClean="0"/>
              <a:t>Quali potrebbero essere i rischi di un atteggiamento di chiusura dinnanzi a questi temi?</a:t>
            </a:r>
          </a:p>
          <a:p>
            <a:pPr marL="179388" indent="-179388" algn="just" fontAlgn="base">
              <a:buFont typeface="Arial" pitchFamily="34" charset="0"/>
              <a:buChar char="•"/>
            </a:pPr>
            <a:r>
              <a:rPr lang="it-IT" b="1" dirty="0" smtClean="0"/>
              <a:t>Cosa significa oggi educare alla sessualità?</a:t>
            </a:r>
          </a:p>
          <a:p>
            <a:pPr marL="179388" indent="-179388" algn="just" fontAlgn="base">
              <a:buFont typeface="Arial" pitchFamily="34" charset="0"/>
              <a:buChar char="•"/>
            </a:pPr>
            <a:r>
              <a:rPr lang="it-IT" b="1" dirty="0" smtClean="0"/>
              <a:t>Cosa si dovrebbe fare concretamente?</a:t>
            </a:r>
          </a:p>
          <a:p>
            <a:pPr marL="179388" indent="-179388" algn="just" fontAlgn="base">
              <a:buFont typeface="Arial" pitchFamily="34" charset="0"/>
              <a:buChar char="•"/>
            </a:pPr>
            <a:r>
              <a:rPr lang="it-IT" b="1" dirty="0" smtClean="0"/>
              <a:t>Meglio aspettare che il bambino faccia una domanda o parlarne direttamente?</a:t>
            </a:r>
          </a:p>
          <a:p>
            <a:pPr marL="179388" indent="-179388" algn="just" fontAlgn="base">
              <a:buFont typeface="Arial" pitchFamily="34" charset="0"/>
              <a:buChar char="•"/>
            </a:pPr>
            <a:r>
              <a:rPr lang="it-IT" b="1" dirty="0" smtClean="0"/>
              <a:t>Qual è </a:t>
            </a:r>
            <a:r>
              <a:rPr lang="it-IT" b="1" dirty="0" smtClean="0"/>
              <a:t>l’approccio giusto per gestire </a:t>
            </a:r>
            <a:r>
              <a:rPr lang="it-IT" b="1" dirty="0" smtClean="0"/>
              <a:t>le fasi </a:t>
            </a:r>
            <a:r>
              <a:rPr lang="it-IT" b="1" dirty="0" smtClean="0"/>
              <a:t>dello sviluppo sessuale ed evitare ansie e paure?</a:t>
            </a:r>
          </a:p>
          <a:p>
            <a:pPr marL="179388" indent="-179388" algn="just" fontAlgn="base">
              <a:buFont typeface="Arial" pitchFamily="34" charset="0"/>
              <a:buChar char="•"/>
            </a:pPr>
            <a:r>
              <a:rPr lang="it-IT" b="1" dirty="0" smtClean="0"/>
              <a:t>Quali sono gli errori da evitare?</a:t>
            </a:r>
          </a:p>
          <a:p>
            <a:pPr marL="179388" indent="-179388" algn="just" fontAlgn="base">
              <a:buFont typeface="Arial" pitchFamily="34" charset="0"/>
              <a:buChar char="•"/>
            </a:pPr>
            <a:r>
              <a:rPr lang="it-IT" b="1" dirty="0" smtClean="0"/>
              <a:t>Quali sono gli argomenti che oggi mandano maggiormente in crisi mamma e papà?</a:t>
            </a:r>
          </a:p>
          <a:p>
            <a:pPr marL="179388" indent="-179388" algn="just" fontAlgn="base">
              <a:buFont typeface="Arial" pitchFamily="34" charset="0"/>
              <a:buChar char="•"/>
            </a:pPr>
            <a:r>
              <a:rPr lang="it-IT" b="1" dirty="0" smtClean="0"/>
              <a:t>Sono cambiate le domande che i bambini pongono sulla sessualità?</a:t>
            </a:r>
          </a:p>
          <a:p>
            <a:pPr marL="179388" indent="-179388" algn="just" fontAlgn="base">
              <a:buFont typeface="Arial" pitchFamily="34" charset="0"/>
              <a:buChar char="•"/>
            </a:pPr>
            <a:r>
              <a:rPr lang="it-IT" b="1" dirty="0" smtClean="0"/>
              <a:t>Quando si guarda un film insieme e c’è una scena non adatta è giusto cambiare canale?</a:t>
            </a:r>
          </a:p>
          <a:p>
            <a:pPr marL="179388" indent="-179388" algn="just" fontAlgn="base">
              <a:buFont typeface="Arial" pitchFamily="34" charset="0"/>
              <a:buChar char="•"/>
            </a:pPr>
            <a:r>
              <a:rPr lang="it-IT" b="1" dirty="0" smtClean="0"/>
              <a:t>Quando un bambino vede due persone dello stesso sesso baciarsi e pone delle domande, come bisogna comportarsi? Meglio soddisfare le loro curiosità oppure rimandare?</a:t>
            </a:r>
          </a:p>
          <a:p>
            <a:pPr marL="179388" indent="-179388" algn="just" fontAlgn="base">
              <a:buFont typeface="Arial" pitchFamily="34" charset="0"/>
              <a:buChar char="•"/>
            </a:pPr>
            <a:r>
              <a:rPr lang="it-IT" b="1" dirty="0" smtClean="0"/>
              <a:t>Le immagini di sesso che abbondano su internet, per esempio nei video su </a:t>
            </a:r>
            <a:r>
              <a:rPr lang="it-IT" b="1" dirty="0" err="1" smtClean="0"/>
              <a:t>You</a:t>
            </a:r>
            <a:r>
              <a:rPr lang="it-IT" b="1" dirty="0" smtClean="0"/>
              <a:t> Tube che spesso i bambini </a:t>
            </a:r>
            <a:r>
              <a:rPr lang="it-IT" b="1" dirty="0" smtClean="0"/>
              <a:t>guardano, </a:t>
            </a:r>
            <a:r>
              <a:rPr lang="it-IT" b="1" dirty="0" smtClean="0"/>
              <a:t>cosa possono causare?</a:t>
            </a:r>
            <a:endParaRPr lang="it-IT" sz="1600" b="1" dirty="0" smtClean="0"/>
          </a:p>
          <a:p>
            <a:pPr marL="179388" indent="-179388" algn="just" fontAlgn="base">
              <a:buFont typeface="Arial" pitchFamily="34" charset="0"/>
              <a:buChar char="•"/>
            </a:pPr>
            <a:r>
              <a:rPr lang="it-IT" b="1" dirty="0" smtClean="0"/>
              <a:t>Un accesso precoce al mondo degli adulti quali conseguenze può avere?</a:t>
            </a:r>
            <a:endParaRPr lang="it-IT" sz="2400" b="1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B891-E9CD-4174-B921-C56360006523}" type="datetime1">
              <a:rPr lang="it-IT" smtClean="0"/>
              <a:pPr/>
              <a:t>01/01/2020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76470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Poniamo ora </a:t>
            </a:r>
            <a:r>
              <a:rPr lang="it-IT" sz="2400" b="1" dirty="0" smtClean="0">
                <a:solidFill>
                  <a:srgbClr val="0070C0"/>
                </a:solidFill>
              </a:rPr>
              <a:t>13 </a:t>
            </a:r>
            <a:r>
              <a:rPr lang="it-IT" sz="2400" b="1" dirty="0" smtClean="0">
                <a:solidFill>
                  <a:srgbClr val="0070C0"/>
                </a:solidFill>
              </a:rPr>
              <a:t>interrogativi ricorrenti e le possibili risposte:</a:t>
            </a:r>
            <a:endParaRPr lang="it-IT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024" y="260648"/>
            <a:ext cx="8533456" cy="864096"/>
          </a:xfrm>
        </p:spPr>
        <p:txBody>
          <a:bodyPr>
            <a:noAutofit/>
          </a:bodyPr>
          <a:lstStyle/>
          <a:p>
            <a:pPr fontAlgn="base"/>
            <a:r>
              <a:rPr lang="it-IT" sz="3200" b="1" dirty="0" smtClean="0">
                <a:solidFill>
                  <a:srgbClr val="FF0000"/>
                </a:solidFill>
              </a:rPr>
              <a:t>10 regole dell'educazione sessuale 2.0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89587-90D0-40DC-BAE5-183D56F1AD0B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30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467544" y="1628800"/>
            <a:ext cx="8208912" cy="1015663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Se passate la giornata </a:t>
            </a:r>
            <a:r>
              <a:rPr lang="it-IT" sz="2000" dirty="0" smtClean="0"/>
              <a:t>smanettando sui telefonini, postando foto dei vostri figli minorenni su </a:t>
            </a:r>
            <a:r>
              <a:rPr lang="it-IT" sz="2000" dirty="0" err="1" smtClean="0"/>
              <a:t>Instagram</a:t>
            </a:r>
            <a:r>
              <a:rPr lang="it-IT" sz="2000" dirty="0" smtClean="0"/>
              <a:t>, chattando con chiunque anche su siti solo per adulti, difficilmente sembrerete autorevoli.</a:t>
            </a:r>
            <a:endParaRPr lang="it-IT" sz="2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619672" y="1052736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10. Date l'esempio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11266" name="Picture 2" descr="C:\Users\Master\Desktop\Ultime foto\p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780928"/>
            <a:ext cx="5302228" cy="352839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598218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10 regole dell'educazione sessuale 2.0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AFC2-B70B-4909-80AF-A740E1C816E0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31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755576" y="1052736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it-IT" sz="2400" b="1" dirty="0" smtClean="0">
                <a:solidFill>
                  <a:srgbClr val="0070C0"/>
                </a:solidFill>
              </a:rPr>
              <a:t>E per finire:</a:t>
            </a:r>
            <a:endParaRPr lang="it-IT" sz="2400" dirty="0" smtClean="0">
              <a:solidFill>
                <a:srgbClr val="0070C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55576" y="6021288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Bibliografia: </a:t>
            </a:r>
            <a:r>
              <a:rPr lang="it-IT" dirty="0" smtClean="0"/>
              <a:t>Alberto Pellai</a:t>
            </a:r>
            <a:r>
              <a:rPr lang="it-IT" i="1" dirty="0" smtClean="0"/>
              <a:t>, Tutto troppo presto</a:t>
            </a:r>
            <a:r>
              <a:rPr lang="it-IT" b="1" i="1" dirty="0" smtClean="0"/>
              <a:t> </a:t>
            </a:r>
            <a:r>
              <a:rPr lang="it-IT" dirty="0" smtClean="0"/>
              <a:t>(De Agostini). </a:t>
            </a:r>
            <a:endParaRPr lang="it-IT" dirty="0"/>
          </a:p>
        </p:txBody>
      </p:sp>
      <p:pic>
        <p:nvPicPr>
          <p:cNvPr id="1026" name="Picture 2" descr="C:\Users\Master\Desktop\Ultime foto\z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628800"/>
            <a:ext cx="6798934" cy="375967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sp>
        <p:nvSpPr>
          <p:cNvPr id="10" name="CasellaDiTesto 9"/>
          <p:cNvSpPr txBox="1"/>
          <p:nvPr/>
        </p:nvSpPr>
        <p:spPr>
          <a:xfrm>
            <a:off x="3059832" y="5373216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FINE</a:t>
            </a:r>
            <a:endParaRPr lang="it-IT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910696" cy="648072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FF0000"/>
                </a:solidFill>
              </a:rPr>
              <a:t>Confrontiamoci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3E94-90BB-4D04-B1ED-C6B5C8F22051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32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31640" y="1052736"/>
            <a:ext cx="7200800" cy="5112568"/>
          </a:xfrm>
        </p:spPr>
        <p:txBody>
          <a:bodyPr>
            <a:noAutofit/>
          </a:bodyPr>
          <a:lstStyle/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Per educare i figli le parole dei genitori non bastano, sono ancora più importanti l’esempio e la testimonianza. Condividete questa affermazione?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Si parla oggi di ragazzi accelerati e adultizzati, anche nella sfera sessuale. Come ripristinare il giusto equilibrio compatibile con l’età dei ragazzi?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Spesso i genitori dicono: “Io di mio figlio/a mi fido non fa certe cose, e poi, mi dice sempre tutto”. Siamo sicuri che è sempre così nella vita reale?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Alcuni genitori dicono: “E’ bene che mio figlio/a faccia le esperienze che crede, imparerà tutto sulla propria pelle”. ?</a:t>
            </a:r>
          </a:p>
          <a:p>
            <a:pPr marL="484632" indent="-457200" algn="just">
              <a:buAutoNum type="arabicPeriod"/>
            </a:pPr>
            <a:r>
              <a:rPr lang="it-IT" sz="2000" dirty="0" smtClean="0">
                <a:solidFill>
                  <a:schemeClr val="tx1"/>
                </a:solidFill>
              </a:rPr>
              <a:t>Oggi, un genitore attento, oltre che provvedere agli alimenti, ai vestiti, alla salute, allo studio, al tempo libero dei propri figli, deve preoccuparsi di una sana e robusta azione preventiva sull’uso responsabile dei media. Come e quando bisogna iniziare?</a:t>
            </a:r>
            <a:endParaRPr lang="it-IT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Non delegare a internet l’educazione sessuale dei figli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2554545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La sessualità è un aspetto dello sviluppo </a:t>
            </a:r>
            <a:r>
              <a:rPr lang="it-IT" sz="2000" dirty="0" smtClean="0"/>
              <a:t>che coinvolge la persona a livello sensoriale, sociale, cognitivo, affettivo, morale ed emotivo, e pertanto non possiamo ignorarla nel corso della crescita dei nostri figli.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Sta diventando sempre più difficile non parlarne </a:t>
            </a:r>
            <a:r>
              <a:rPr lang="it-IT" sz="2000" dirty="0" smtClean="0"/>
              <a:t>perché i messaggi a carattere sessuale sono dappertutto e irrompono all’improvviso nella quotidianità: nei film che si vedono insieme, negli spot pubblicitari, nei cartelloni propagandistici in strada e in metropolitana, sui giornali, e soprattutto in internet.</a:t>
            </a: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0E38-5832-49DE-B06A-45D3E0E677E4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1. È</a:t>
            </a:r>
            <a:r>
              <a:rPr lang="it-IT" sz="2400" b="1" dirty="0" smtClean="0">
                <a:solidFill>
                  <a:srgbClr val="0070C0"/>
                </a:solidFill>
              </a:rPr>
              <a:t> possibile evitare di affrontare l’argomento sesso in famiglia?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Master\Desktop\Ultime foto\b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221088"/>
            <a:ext cx="3607483" cy="240061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Non delegare a internet l’educazione sessuale dei figli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23528" y="1772816"/>
            <a:ext cx="8496944" cy="2246769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Spingere bambini e ragazzi a cercare altrove </a:t>
            </a:r>
            <a:r>
              <a:rPr lang="it-IT" sz="2000" dirty="0" smtClean="0"/>
              <a:t>quelle informazioni di cui hanno bisogno, nella maggior parte dei casi nei coetanei, ma anche sempre di più nel web o in tv dove possono trovare di tutto, dai film sentimentali a quelli a luci rosse, alla pornografia.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Se fin dall’infanzia </a:t>
            </a:r>
            <a:r>
              <a:rPr lang="it-IT" sz="2000" dirty="0" smtClean="0"/>
              <a:t>si stabilisce un dialogo su queste tematiche questo dialogo tenderà a continuare anche nell’adolescenza. Si blocca quando gli adulti sono restii, non rispondono, rimandano o danno risposte sbagliate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E11E-8164-48BF-A5BE-050EF8D74CE8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2. Quali </a:t>
            </a:r>
            <a:r>
              <a:rPr lang="it-IT" sz="2400" b="1" dirty="0" smtClean="0">
                <a:solidFill>
                  <a:srgbClr val="0070C0"/>
                </a:solidFill>
              </a:rPr>
              <a:t>potrebbero essere i rischi di un atteggiamento </a:t>
            </a:r>
            <a:endParaRPr lang="it-IT" sz="2400" b="1" dirty="0" smtClean="0">
              <a:solidFill>
                <a:srgbClr val="0070C0"/>
              </a:solidFill>
            </a:endParaRPr>
          </a:p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di </a:t>
            </a:r>
            <a:r>
              <a:rPr lang="it-IT" sz="2400" b="1" dirty="0" smtClean="0">
                <a:solidFill>
                  <a:srgbClr val="0070C0"/>
                </a:solidFill>
              </a:rPr>
              <a:t>chiusura dinnanzi a questi temi?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Ultime foto\b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149080"/>
            <a:ext cx="4600270" cy="252028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Non delegare a internet l’educazione sessuale dei figli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163121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Significa non trascurare </a:t>
            </a:r>
            <a:r>
              <a:rPr lang="it-IT" sz="2000" dirty="0" smtClean="0"/>
              <a:t>una dimensione importante della personalità che può essere, a seconda dei casi, fonte di benessere o di malessere.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Nonostante i tentativi </a:t>
            </a:r>
            <a:r>
              <a:rPr lang="it-IT" sz="2000" dirty="0" smtClean="0"/>
              <a:t>che sono stati fatti in Italia di inserire l’educazione sessuale/sentimentale nelle scuole, non ci siamo riusciti come invece sono riusciti altri Paesi europei.</a:t>
            </a: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546C6-16FF-474B-B53D-49778A7C170C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3. Cosa </a:t>
            </a:r>
            <a:r>
              <a:rPr lang="it-IT" sz="2400" b="1" dirty="0" smtClean="0">
                <a:solidFill>
                  <a:srgbClr val="0070C0"/>
                </a:solidFill>
              </a:rPr>
              <a:t>significa oggi educare alla sessualità?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Ultime foto\b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429000"/>
            <a:ext cx="4753315" cy="316311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Non delegare a internet l’educazione sessuale dei figli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2"/>
            <a:ext cx="8352928" cy="1938992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La scuola può aiutare la famiglia </a:t>
            </a:r>
            <a:r>
              <a:rPr lang="it-IT" sz="2000" dirty="0" smtClean="0"/>
              <a:t>affrontando tematiche che i genitori sono più restii ad affrontare: è facile spiegare ad un bimbo come nascono i bambini, più complicato è spiegare che cosa fanno papà e mamma quando sono nel lettone o come si contrae l’Aids.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La sessualità è un tema complesso </a:t>
            </a:r>
            <a:r>
              <a:rPr lang="it-IT" sz="2000" dirty="0" smtClean="0"/>
              <a:t>dai tanti risvolti, c’è dunque una gradualità da rispettare in rapporto all’età dei figli e alle loro curiosità.</a:t>
            </a: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F4D2C-47D6-403B-8EBA-B9843D44B3EA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4. Cosa </a:t>
            </a:r>
            <a:r>
              <a:rPr lang="it-IT" sz="2400" b="1" dirty="0" smtClean="0">
                <a:solidFill>
                  <a:srgbClr val="0070C0"/>
                </a:solidFill>
              </a:rPr>
              <a:t>si dovrebbe fare concretamente?</a:t>
            </a:r>
            <a:endParaRPr lang="it-IT" sz="2400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Ultime foto\b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645024"/>
            <a:ext cx="4328349" cy="288032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Non delegare a internet l’educazione sessuale dei figli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772816"/>
            <a:ext cx="8352928" cy="163121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Alle domande </a:t>
            </a:r>
            <a:r>
              <a:rPr lang="it-IT" sz="2000" dirty="0" smtClean="0"/>
              <a:t>bisogna trovare il modo di rispondere usando un linguaggio adatto all’età.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A volte si può anche decidere </a:t>
            </a:r>
            <a:r>
              <a:rPr lang="it-IT" sz="2000" dirty="0" smtClean="0"/>
              <a:t>di affrontare un tema perché è arrivato il momento giusto, perché il bambino ha visto una certa scena, perché ha le idee molto confuse su un determinato argomento.</a:t>
            </a: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E589-A1CA-488E-B35D-F3AF2DBD1826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980728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5. Meglio </a:t>
            </a:r>
            <a:r>
              <a:rPr lang="it-IT" sz="2400" b="1" dirty="0" smtClean="0">
                <a:solidFill>
                  <a:srgbClr val="0070C0"/>
                </a:solidFill>
              </a:rPr>
              <a:t>aspettare che il bambino faccia una domanda </a:t>
            </a:r>
            <a:endParaRPr lang="it-IT" sz="2400" b="1" dirty="0" smtClean="0">
              <a:solidFill>
                <a:srgbClr val="0070C0"/>
              </a:solidFill>
            </a:endParaRPr>
          </a:p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o </a:t>
            </a:r>
            <a:r>
              <a:rPr lang="it-IT" sz="2400" b="1" dirty="0" smtClean="0">
                <a:solidFill>
                  <a:srgbClr val="0070C0"/>
                </a:solidFill>
              </a:rPr>
              <a:t>parlarne direttamente?</a:t>
            </a:r>
            <a:br>
              <a:rPr lang="it-IT" sz="2400" b="1" dirty="0" smtClean="0">
                <a:solidFill>
                  <a:srgbClr val="0070C0"/>
                </a:solidFill>
              </a:rPr>
            </a:b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7170" name="Picture 2" descr="C:\Users\Master\Desktop\Ultime foto\b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573016"/>
            <a:ext cx="3024336" cy="302433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6064"/>
          </a:xfrm>
        </p:spPr>
        <p:txBody>
          <a:bodyPr>
            <a:noAutofit/>
          </a:bodyPr>
          <a:lstStyle/>
          <a:p>
            <a:pPr fontAlgn="base"/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2800" b="1" dirty="0" smtClean="0">
                <a:solidFill>
                  <a:srgbClr val="FF0000"/>
                </a:solidFill>
              </a:rPr>
              <a:t>Non delegare a internet l’educazione sessuale dei figli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772816"/>
            <a:ext cx="8352928" cy="1631216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Il linguaggio da usare con un bambino </a:t>
            </a:r>
            <a:r>
              <a:rPr lang="it-IT" sz="2000" dirty="0" smtClean="0"/>
              <a:t>è diverso da quello che si utilizza con un adolescente. 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Anche gli approfondimenti sono diversi</a:t>
            </a:r>
            <a:r>
              <a:rPr lang="it-IT" sz="2000" dirty="0" smtClean="0"/>
              <a:t>. Se un bambino sente che nell’affrontare una determinata tematica l’adulto è sereno non ha motivo di essere ansioso o di avere paura.</a:t>
            </a:r>
            <a:endParaRPr lang="it-IT" sz="20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97BA8-0C56-4095-8929-EE6DFF9E1941}" type="datetime1">
              <a:rPr lang="it-IT" smtClean="0"/>
              <a:pPr/>
              <a:t>01/01/2020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746F-5C65-4800-B6B2-3BAE1FA58094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0" y="98072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6. Qual </a:t>
            </a:r>
            <a:r>
              <a:rPr lang="it-IT" sz="2400" b="1" dirty="0" smtClean="0">
                <a:solidFill>
                  <a:srgbClr val="0070C0"/>
                </a:solidFill>
              </a:rPr>
              <a:t>è l’approccio giusto per gestire </a:t>
            </a:r>
            <a:r>
              <a:rPr lang="it-IT" sz="2400" b="1" dirty="0" smtClean="0">
                <a:solidFill>
                  <a:srgbClr val="0070C0"/>
                </a:solidFill>
              </a:rPr>
              <a:t>le </a:t>
            </a:r>
            <a:r>
              <a:rPr lang="it-IT" sz="2400" b="1" dirty="0" smtClean="0">
                <a:solidFill>
                  <a:srgbClr val="0070C0"/>
                </a:solidFill>
              </a:rPr>
              <a:t>fasi </a:t>
            </a:r>
          </a:p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dello </a:t>
            </a:r>
            <a:r>
              <a:rPr lang="it-IT" sz="2400" b="1" dirty="0" smtClean="0">
                <a:solidFill>
                  <a:srgbClr val="0070C0"/>
                </a:solidFill>
              </a:rPr>
              <a:t>sviluppo sessuale ed evitare ansie e paure?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Master\Desktop\Ultime foto\b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573016"/>
            <a:ext cx="4436558" cy="295232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2263</TotalTime>
  <Words>2238</Words>
  <Application>Microsoft Office PowerPoint</Application>
  <PresentationFormat>Presentazione su schermo (4:3)</PresentationFormat>
  <Paragraphs>223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3" baseType="lpstr">
      <vt:lpstr>Tema di Office</vt:lpstr>
      <vt:lpstr>  Non delegare a Internet l’educazione sessuale dei figli  </vt:lpstr>
      <vt:lpstr>  Non delegare a internet l’educazione sessuale dei figli  </vt:lpstr>
      <vt:lpstr>  Non delegare a internet l’educazione sessuale dei figli  </vt:lpstr>
      <vt:lpstr>  Non delegare a internet l’educazione sessuale dei figli  </vt:lpstr>
      <vt:lpstr>  Non delegare a internet l’educazione sessuale dei figli  </vt:lpstr>
      <vt:lpstr>  Non delegare a internet l’educazione sessuale dei figli  </vt:lpstr>
      <vt:lpstr>  Non delegare a internet l’educazione sessuale dei figli  </vt:lpstr>
      <vt:lpstr>  Non delegare a internet l’educazione sessuale dei figli  </vt:lpstr>
      <vt:lpstr>  Non delegare a internet l’educazione sessuale dei figli  </vt:lpstr>
      <vt:lpstr>  Non delegare a internet l’educazione sessuale dei figli  </vt:lpstr>
      <vt:lpstr>  Non delegare a internet l’educazione sessuale dei figli  </vt:lpstr>
      <vt:lpstr>  Non delegare a internet l’educazione sessuale dei figli  </vt:lpstr>
      <vt:lpstr>  Non delegare a internet l’educazione sessuale dei figli  </vt:lpstr>
      <vt:lpstr>  Non delegare a internet l’educazione sessuale dei figli  </vt:lpstr>
      <vt:lpstr>  Non delegare a internet l’educazione sessuale dei figli  </vt:lpstr>
      <vt:lpstr>  Non delegare a internet l’educazione sessuale dei figli  </vt:lpstr>
      <vt:lpstr>  Non delegare a internet l’educazione sessuale dei figli  </vt:lpstr>
      <vt:lpstr>Confrontiamoci</vt:lpstr>
      <vt:lpstr> Come proteggere tuo figlio  dalle insidie della rete?  </vt:lpstr>
      <vt:lpstr>10 regole dell'educazione sessuale 2.0</vt:lpstr>
      <vt:lpstr>10 regole dell'educazione sessuale 2.0</vt:lpstr>
      <vt:lpstr>10 regole dell'educazione sessuale 2.0</vt:lpstr>
      <vt:lpstr>10 regole dell'educazione sessuale 2.0</vt:lpstr>
      <vt:lpstr>10 regole dell'educazione sessuale 2.0</vt:lpstr>
      <vt:lpstr>10 regole dell'educazione sessuale 2.0</vt:lpstr>
      <vt:lpstr>10 regole dell'educazione sessuale 2.0</vt:lpstr>
      <vt:lpstr>10 regole dell'educazione sessuale 2.0</vt:lpstr>
      <vt:lpstr>10 regole dell'educazione sessuale 2.0</vt:lpstr>
      <vt:lpstr>10 regole dell'educazione sessuale 2.0</vt:lpstr>
      <vt:lpstr>10 regole dell'educazione sessuale 2.0</vt:lpstr>
      <vt:lpstr>10 regole dell'educazione sessuale 2.0</vt:lpstr>
      <vt:lpstr>Confrontiamoci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 delegare ad Internet l'educazione sessuale dei figli</dc:title>
  <dc:creator>Francesco Cannizzaro</dc:creator>
  <cp:lastModifiedBy>Master</cp:lastModifiedBy>
  <cp:revision>267</cp:revision>
  <dcterms:created xsi:type="dcterms:W3CDTF">2019-05-12T15:37:05Z</dcterms:created>
  <dcterms:modified xsi:type="dcterms:W3CDTF">2020-01-01T16:29:02Z</dcterms:modified>
</cp:coreProperties>
</file>